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  <p:bold r:id="rId27"/>
    </p:embeddedFont>
    <p:embeddedFont>
      <p:font typeface="Montserrat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758"/>
    <a:srgbClr val="D6D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4CE1F-3305-87A7-FD73-6556F8D88A92}" v="131" dt="2024-11-25T23:01:58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Change the 'Questions' </a:t>
            </a:r>
          </a:p>
          <a:p>
            <a:r>
              <a:rPr lang="en-US"/>
              <a:t>Audience NZ government and International Climate activist organization who work with the government to reduced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NZ: methane dominates here </a:t>
            </a:r>
          </a:p>
          <a:p>
            <a:r>
              <a:rPr lang="en-US"/>
              <a:t>Methane is the most toxic element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CO₂: Fossil fuel combustion, deforestation, industrial processes.</a:t>
            </a:r>
          </a:p>
          <a:p>
            <a:r>
              <a:rPr lang="en-US"/>
              <a:t>CH₄: Agriculture (livestock), waste management (landfills), natural gas leaks.</a:t>
            </a:r>
          </a:p>
          <a:p>
            <a:r>
              <a:rPr lang="en-US"/>
              <a:t>N₂O: Fertilizer use in agriculture, chemical production.</a:t>
            </a:r>
          </a:p>
          <a:p>
            <a:r>
              <a:rPr lang="en-US"/>
              <a:t>Fluorinated gases: Refrigerants, industrial applications.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Sources of Dominant GHG Components:</a:t>
            </a:r>
          </a:p>
          <a:p>
            <a:r>
              <a:rPr lang="en-US"/>
              <a:t>Carbon Dioxide (CO₂):</a:t>
            </a:r>
          </a:p>
          <a:p>
            <a:endParaRPr lang="en-US"/>
          </a:p>
          <a:p>
            <a:r>
              <a:rPr lang="en-US"/>
              <a:t>Primary Sources: Energy production (burning fossil fuels for electricity and transportation), industrial processes (cement and steel manufacturing), and deforestation.</a:t>
            </a:r>
          </a:p>
          <a:p>
            <a:r>
              <a:rPr lang="en-US"/>
              <a:t>Global Contribution: CO₂ emissions are the largest share of total GHGs due to the pervasive use of fossil fuels in modern economies.</a:t>
            </a:r>
          </a:p>
          <a:p>
            <a:r>
              <a:rPr lang="en-US"/>
              <a:t>Methane (CH₄):</a:t>
            </a:r>
          </a:p>
          <a:p>
            <a:endParaRPr lang="en-US"/>
          </a:p>
          <a:p>
            <a:r>
              <a:rPr lang="en-US"/>
              <a:t>Primary Sources: Agriculture (enteric fermentation in livestock), waste management (landfills), and fossil fuel extraction (natural gas leaks).</a:t>
            </a:r>
          </a:p>
          <a:p>
            <a:r>
              <a:rPr lang="en-US"/>
              <a:t>Global Contribution: Methane has a higher warming potential per molecule than CO₂, making it a critical focus for emission reduction strategies.</a:t>
            </a:r>
          </a:p>
          <a:p>
            <a:r>
              <a:rPr lang="en-US"/>
              <a:t>Nitrous Oxide (N₂O):</a:t>
            </a:r>
          </a:p>
          <a:p>
            <a:endParaRPr lang="en-US"/>
          </a:p>
          <a:p>
            <a:r>
              <a:rPr lang="en-US"/>
              <a:t>Primary Sources: Fertilizer use in agriculture and chemical production processes.</a:t>
            </a:r>
          </a:p>
          <a:p>
            <a:r>
              <a:rPr lang="en-US"/>
              <a:t>Global Contribution: Although less abundant, N₂O is a potent greenhouse gas.</a:t>
            </a:r>
          </a:p>
          <a:p>
            <a:r>
              <a:rPr lang="en-US"/>
              <a:t>Other GHGs (Fluorinated Gases):</a:t>
            </a:r>
          </a:p>
          <a:p>
            <a:endParaRPr lang="en-US"/>
          </a:p>
          <a:p>
            <a:r>
              <a:rPr lang="en-US"/>
              <a:t>Primary Sources: Industrial applications (refrigerants, solvents).</a:t>
            </a:r>
          </a:p>
          <a:p>
            <a:r>
              <a:rPr lang="en-US"/>
              <a:t>Global Contribution: Small but highly impactful due to their extreme warming potential.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363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8324" y="0"/>
            <a:ext cx="11129676" cy="10287000"/>
            <a:chOff x="0" y="0"/>
            <a:chExt cx="1483956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3958" r="13958"/>
            <a:stretch>
              <a:fillRect/>
            </a:stretch>
          </p:blipFill>
          <p:spPr>
            <a:xfrm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16799708" y="1055075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TextBox 5"/>
          <p:cNvSpPr txBox="1"/>
          <p:nvPr/>
        </p:nvSpPr>
        <p:spPr>
          <a:xfrm>
            <a:off x="1028700" y="2055923"/>
            <a:ext cx="5723985" cy="268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5"/>
              </a:lnSpc>
            </a:pPr>
            <a:r>
              <a:rPr lang="en-US" sz="5896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Analysis of Greenhouse Gas Emissions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94712"/>
            <a:ext cx="3021899" cy="210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SEJAL BHAN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SHARAN SRINIVASAN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CHRISTIENE CHERIAN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ZHENLING LIU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MANUEL FERNANDES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JIAWEI XU </a:t>
            </a:r>
          </a:p>
        </p:txBody>
      </p:sp>
      <p:sp>
        <p:nvSpPr>
          <p:cNvPr id="7" name="AutoShape 7"/>
          <p:cNvSpPr/>
          <p:nvPr/>
        </p:nvSpPr>
        <p:spPr>
          <a:xfrm rot="-5400000">
            <a:off x="16007685" y="3237459"/>
            <a:ext cx="245668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8" name="AutoShape 8"/>
          <p:cNvSpPr/>
          <p:nvPr/>
        </p:nvSpPr>
        <p:spPr>
          <a:xfrm>
            <a:off x="-282420" y="9096375"/>
            <a:ext cx="18852841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9" name="AutoShape 9"/>
          <p:cNvSpPr/>
          <p:nvPr/>
        </p:nvSpPr>
        <p:spPr>
          <a:xfrm>
            <a:off x="1028700" y="5354570"/>
            <a:ext cx="2261045" cy="0"/>
          </a:xfrm>
          <a:prstGeom prst="line">
            <a:avLst/>
          </a:prstGeom>
          <a:ln w="1047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10" name="TextBox 10"/>
          <p:cNvSpPr txBox="1"/>
          <p:nvPr/>
        </p:nvSpPr>
        <p:spPr>
          <a:xfrm>
            <a:off x="1028700" y="5777837"/>
            <a:ext cx="509937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13: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88038" y="6594712"/>
            <a:ext cx="1895271" cy="21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268374566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441056765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930428291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872529384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329205126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874215514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486900"/>
            <a:ext cx="5099376" cy="33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BUSINFO 701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Group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0"/>
            <a:ext cx="18288001" cy="6699720"/>
          </a:xfrm>
          <a:prstGeom prst="rect">
            <a:avLst/>
          </a:prstGeom>
          <a:solidFill>
            <a:srgbClr val="D6D3B5"/>
          </a:solid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028700" y="2139480"/>
            <a:ext cx="4957597" cy="6304308"/>
            <a:chOff x="0" y="0"/>
            <a:chExt cx="6610129" cy="8405744"/>
          </a:xfrm>
        </p:grpSpPr>
        <p:sp>
          <p:nvSpPr>
            <p:cNvPr id="4" name="AutoShape 4"/>
            <p:cNvSpPr/>
            <p:nvPr/>
          </p:nvSpPr>
          <p:spPr>
            <a:xfrm>
              <a:off x="302940" y="156975"/>
              <a:ext cx="6307190" cy="8248769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6307190" cy="8405744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6" name="Freeform 6"/>
          <p:cNvSpPr/>
          <p:nvPr/>
        </p:nvSpPr>
        <p:spPr>
          <a:xfrm>
            <a:off x="16415238" y="9047285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AutoShape 7"/>
          <p:cNvSpPr/>
          <p:nvPr/>
        </p:nvSpPr>
        <p:spPr>
          <a:xfrm>
            <a:off x="13929314" y="9167080"/>
            <a:ext cx="2075766" cy="0"/>
          </a:xfrm>
          <a:prstGeom prst="line">
            <a:avLst/>
          </a:prstGeom>
          <a:ln w="28575" cap="rnd">
            <a:solidFill>
              <a:srgbClr val="D6D3B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8" name="Group 8"/>
          <p:cNvGrpSpPr/>
          <p:nvPr/>
        </p:nvGrpSpPr>
        <p:grpSpPr>
          <a:xfrm>
            <a:off x="6561315" y="2139480"/>
            <a:ext cx="4957597" cy="6304308"/>
            <a:chOff x="0" y="0"/>
            <a:chExt cx="6610129" cy="8405744"/>
          </a:xfrm>
        </p:grpSpPr>
        <p:sp>
          <p:nvSpPr>
            <p:cNvPr id="9" name="AutoShape 9"/>
            <p:cNvSpPr/>
            <p:nvPr/>
          </p:nvSpPr>
          <p:spPr>
            <a:xfrm>
              <a:off x="302940" y="156975"/>
              <a:ext cx="6307190" cy="8248769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6307190" cy="8405744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90412" y="2139480"/>
            <a:ext cx="4957597" cy="6304308"/>
            <a:chOff x="0" y="0"/>
            <a:chExt cx="6610129" cy="8405744"/>
          </a:xfrm>
        </p:grpSpPr>
        <p:sp>
          <p:nvSpPr>
            <p:cNvPr id="12" name="AutoShape 12"/>
            <p:cNvSpPr/>
            <p:nvPr/>
          </p:nvSpPr>
          <p:spPr>
            <a:xfrm>
              <a:off x="302940" y="156975"/>
              <a:ext cx="6307190" cy="8248769"/>
            </a:xfrm>
            <a:prstGeom prst="rect">
              <a:avLst/>
            </a:prstGeom>
            <a:solidFill>
              <a:srgbClr val="000000">
                <a:alpha val="33725"/>
              </a:srgbClr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0"/>
              <a:ext cx="6307190" cy="8405744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3065" y="1101255"/>
            <a:ext cx="1501201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Implications for New Zealand’s Policymakers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46158" y="2637015"/>
            <a:ext cx="4065362" cy="5219246"/>
            <a:chOff x="0" y="-47625"/>
            <a:chExt cx="5420482" cy="6958994"/>
          </a:xfrm>
        </p:grpSpPr>
        <p:sp>
          <p:nvSpPr>
            <p:cNvPr id="16" name="AutoShape 16"/>
            <p:cNvSpPr/>
            <p:nvPr/>
          </p:nvSpPr>
          <p:spPr>
            <a:xfrm>
              <a:off x="0" y="1748532"/>
              <a:ext cx="5354587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65" y="2372691"/>
              <a:ext cx="5398517" cy="453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9863" lvl="1" indent="-204931" algn="l">
                <a:lnSpc>
                  <a:spcPts val="4632"/>
                </a:lnSpc>
                <a:buFont typeface="Arial"/>
                <a:buChar char="•"/>
              </a:pPr>
              <a:r>
                <a:rPr lang="en-US" sz="189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47% of NZ emissions</a:t>
              </a:r>
            </a:p>
            <a:p>
              <a:pPr marL="409863" lvl="1" indent="-204931" algn="l">
                <a:lnSpc>
                  <a:spcPts val="4632"/>
                </a:lnSpc>
                <a:buFont typeface="Arial"/>
                <a:buChar char="•"/>
              </a:pPr>
              <a:r>
                <a:rPr lang="en-US" sz="189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Highly toxic and potent</a:t>
              </a:r>
            </a:p>
            <a:p>
              <a:pPr marL="409863" lvl="1" indent="-204931" algn="l">
                <a:lnSpc>
                  <a:spcPts val="3891"/>
                </a:lnSpc>
                <a:buFont typeface="Arial"/>
                <a:buChar char="•"/>
              </a:pPr>
              <a:r>
                <a:rPr lang="en-US" sz="189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atmospheric lifespan (~10 years)</a:t>
              </a:r>
            </a:p>
            <a:p>
              <a:pPr marL="409863" lvl="1" indent="-204931" algn="l">
                <a:lnSpc>
                  <a:spcPts val="3341"/>
                </a:lnSpc>
                <a:buFont typeface="Arial"/>
                <a:buChar char="•"/>
              </a:pPr>
              <a:r>
                <a:rPr lang="en-US" sz="189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Tackling methane is a powerful lever in reducing emissions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65" y="-47625"/>
              <a:ext cx="5332621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Methane Reduction as a key focus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51489" y="2637015"/>
            <a:ext cx="4015940" cy="5341074"/>
            <a:chOff x="0" y="-47625"/>
            <a:chExt cx="5354587" cy="7121432"/>
          </a:xfrm>
        </p:grpSpPr>
        <p:sp>
          <p:nvSpPr>
            <p:cNvPr id="20" name="AutoShape 20"/>
            <p:cNvSpPr/>
            <p:nvPr/>
          </p:nvSpPr>
          <p:spPr>
            <a:xfrm>
              <a:off x="0" y="1833950"/>
              <a:ext cx="5354587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72691"/>
              <a:ext cx="5354587" cy="470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9863" lvl="1" indent="-204931" algn="l">
                <a:lnSpc>
                  <a:spcPts val="4632"/>
                </a:lnSpc>
                <a:buFont typeface="Arial"/>
                <a:buChar char="•"/>
              </a:pPr>
              <a:r>
                <a:rPr lang="en-US" sz="189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83.4% methane emissions </a:t>
              </a:r>
            </a:p>
            <a:p>
              <a:pPr marL="409863" lvl="1" indent="-204931" algn="l">
                <a:lnSpc>
                  <a:spcPts val="3891"/>
                </a:lnSpc>
                <a:buFont typeface="Arial"/>
                <a:buChar char="•"/>
              </a:pPr>
              <a:r>
                <a:rPr lang="en-US" sz="1898" u="none" strike="noStrike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Low-methane livestock breeds maintain productivity while cutting emissions</a:t>
              </a:r>
            </a:p>
            <a:p>
              <a:pPr marL="409863" lvl="1" indent="-204931" algn="l">
                <a:lnSpc>
                  <a:spcPts val="3891"/>
                </a:lnSpc>
                <a:buFont typeface="Arial"/>
                <a:buChar char="•"/>
              </a:pPr>
              <a:r>
                <a:rPr lang="en-US" sz="1898" u="none" strike="noStrike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Supporting farmers with incentives and technologies is key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354587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Agriculture as a Major Contributor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2557631" y="4053052"/>
            <a:ext cx="40159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24" name="TextBox 24"/>
          <p:cNvSpPr txBox="1"/>
          <p:nvPr/>
        </p:nvSpPr>
        <p:spPr>
          <a:xfrm>
            <a:off x="12317617" y="4390433"/>
            <a:ext cx="4288902" cy="411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9863" lvl="1" indent="-204931" algn="l">
              <a:lnSpc>
                <a:spcPts val="4632"/>
              </a:lnSpc>
              <a:buFont typeface="Arial"/>
              <a:buChar char="•"/>
            </a:pPr>
            <a:r>
              <a:rPr lang="en-US" sz="189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Consistent spending and policies reduced emissions</a:t>
            </a:r>
          </a:p>
          <a:p>
            <a:pPr marL="409863" lvl="1" indent="-204931" algn="l">
              <a:lnSpc>
                <a:spcPts val="3891"/>
              </a:lnSpc>
              <a:buFont typeface="Arial"/>
              <a:buChar char="•"/>
            </a:pPr>
            <a:r>
              <a:rPr lang="en-US" sz="189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Current policies fall short: 2030 methane targets unmet.</a:t>
            </a:r>
          </a:p>
          <a:p>
            <a:pPr marL="409863" lvl="1" indent="-204931" algn="l">
              <a:lnSpc>
                <a:spcPts val="3891"/>
              </a:lnSpc>
              <a:buFont typeface="Arial"/>
              <a:buChar char="•"/>
            </a:pPr>
            <a:r>
              <a:rPr lang="en-US" sz="189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Targeted investment and stronger policies - agriculture and waste</a:t>
            </a:r>
          </a:p>
          <a:p>
            <a:pPr algn="l">
              <a:lnSpc>
                <a:spcPts val="3891"/>
              </a:lnSpc>
            </a:pPr>
            <a:endParaRPr lang="en-US" sz="189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26988" y="2652816"/>
            <a:ext cx="404658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Optimising Investments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1028700" y="906157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7" name="AutoShape 27"/>
          <p:cNvSpPr/>
          <p:nvPr/>
        </p:nvSpPr>
        <p:spPr>
          <a:xfrm flipH="1">
            <a:off x="2282920" y="9152792"/>
            <a:ext cx="2075766" cy="0"/>
          </a:xfrm>
          <a:prstGeom prst="line">
            <a:avLst/>
          </a:prstGeom>
          <a:ln w="28575" cap="rnd">
            <a:solidFill>
              <a:srgbClr val="D6D3B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1285" y="0"/>
            <a:ext cx="8686715" cy="10287000"/>
            <a:chOff x="0" y="0"/>
            <a:chExt cx="1158228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6000"/>
            </a:blip>
            <a:srcRect r="43739"/>
            <a:stretch>
              <a:fillRect/>
            </a:stretch>
          </p:blipFill>
          <p:spPr>
            <a:xfrm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855668" y="4745049"/>
            <a:ext cx="7249908" cy="93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Questions?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909354" y="3148530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AutoShape 6"/>
          <p:cNvSpPr/>
          <p:nvPr/>
        </p:nvSpPr>
        <p:spPr>
          <a:xfrm flipV="1">
            <a:off x="1345672" y="4080684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7" name="Freeform 7"/>
          <p:cNvSpPr/>
          <p:nvPr/>
        </p:nvSpPr>
        <p:spPr>
          <a:xfrm rot="-5400000">
            <a:off x="909354" y="6873023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>
          <a:xfrm>
            <a:off x="0" y="-38100"/>
            <a:ext cx="18288000" cy="181429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1707" y="1025599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6" name="TextBox 6"/>
          <p:cNvSpPr txBox="1"/>
          <p:nvPr/>
        </p:nvSpPr>
        <p:spPr>
          <a:xfrm>
            <a:off x="1509448" y="596343"/>
            <a:ext cx="4074297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Montserrat"/>
                <a:sym typeface="Montserrat"/>
              </a:rPr>
              <a:t>References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84487" y="2136043"/>
            <a:ext cx="15933743" cy="756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406246"/>
                </a:solidFill>
                <a:latin typeface="Montserrat Bold"/>
              </a:rPr>
              <a:t>New Zealand's target to achieve net-zero Greenhouse Gas Emissions by 2050: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i="1" dirty="0">
                <a:latin typeface="Montserrat "/>
              </a:rPr>
              <a:t>New Zealand Legislation. </a:t>
            </a:r>
            <a:r>
              <a:rPr lang="en-US" sz="2200" dirty="0">
                <a:latin typeface="Montserrat "/>
              </a:rPr>
              <a:t>(2019, November 14).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dirty="0">
                <a:latin typeface="Montserrat "/>
              </a:rPr>
              <a:t>	Retrieved from Climate Change Response Act 2002: 	https://www.legislation.govt.nz/act/public/2002/0040/latest/LMS282014.html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200" dirty="0">
              <a:latin typeface="Montserrat Bold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406246"/>
                </a:solidFill>
                <a:latin typeface="Montserrat Bold"/>
              </a:rPr>
              <a:t>New Zealand reducing methane emissions from farming: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NZ" sz="2200" i="1" dirty="0">
                <a:latin typeface="Montserrat "/>
              </a:rPr>
              <a:t>Rykers, E. </a:t>
            </a:r>
            <a:r>
              <a:rPr lang="en-NZ" sz="2200" dirty="0">
                <a:latin typeface="Montserrat "/>
              </a:rPr>
              <a:t>(2023, December 16). BBC.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NZ" sz="2200" i="1" dirty="0">
                <a:latin typeface="Montserrat "/>
              </a:rPr>
              <a:t>	</a:t>
            </a:r>
            <a:r>
              <a:rPr lang="en-NZ" sz="2200" dirty="0">
                <a:latin typeface="Montserrat "/>
              </a:rPr>
              <a:t>Retrieved from New Zealand is reducing methane emissions from farming: </a:t>
            </a:r>
            <a:r>
              <a:rPr lang="en-NZ" sz="2200" i="1" dirty="0">
                <a:latin typeface="Montserrat "/>
              </a:rPr>
              <a:t>	</a:t>
            </a:r>
            <a:r>
              <a:rPr lang="en-NZ" sz="2200" dirty="0">
                <a:latin typeface="Montserrat "/>
              </a:rPr>
              <a:t>https://www.bbc.com/future/article/20231214-how-new-zealand-is-reducing-methane-emissions-from-	</a:t>
            </a:r>
            <a:r>
              <a:rPr lang="en-NZ" sz="2200" dirty="0" err="1">
                <a:latin typeface="Montserrat "/>
              </a:rPr>
              <a:t>farming?trk</a:t>
            </a:r>
            <a:r>
              <a:rPr lang="en-NZ" sz="2200" dirty="0">
                <a:latin typeface="Montserrat "/>
              </a:rPr>
              <a:t>=</a:t>
            </a:r>
            <a:r>
              <a:rPr lang="en-NZ" sz="2200" dirty="0" err="1">
                <a:latin typeface="Montserrat "/>
              </a:rPr>
              <a:t>public_post_comment</a:t>
            </a:r>
            <a:r>
              <a:rPr lang="en-NZ" sz="2200" dirty="0">
                <a:latin typeface="Montserrat "/>
              </a:rPr>
              <a:t>-text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NZ" sz="2200" i="1" dirty="0">
              <a:latin typeface="Montserrat 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NZ" altLang="en-US" sz="2200" b="1" dirty="0">
                <a:solidFill>
                  <a:srgbClr val="406246"/>
                </a:solidFill>
                <a:latin typeface="Montserrat Bold"/>
              </a:rPr>
              <a:t>Electric vehicle policy in the New Zealand: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NZ" altLang="en-US" sz="2200" i="1" dirty="0">
                <a:latin typeface="Montserrat "/>
              </a:rPr>
              <a:t>Williams, B. </a:t>
            </a:r>
            <a:r>
              <a:rPr lang="en-NZ" altLang="en-US" sz="2200" dirty="0">
                <a:latin typeface="Montserrat "/>
              </a:rPr>
              <a:t>(2023, December). Impacts of electric vehicle policy on the New Zealand energy system: A retro-	analysis. Retrieved from Science Direct: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NZ" altLang="en-US" sz="2200" dirty="0">
                <a:latin typeface="Montserrat "/>
              </a:rPr>
              <a:t>	https://www.sciencedirect.com/science/article/pii/S2352484723002251</a:t>
            </a:r>
            <a:endParaRPr lang="en-US" sz="2200" dirty="0">
              <a:latin typeface="Montserrat 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76725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8487" y="1070046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2184537" y="3344445"/>
            <a:ext cx="13918925" cy="6211320"/>
          </a:xfrm>
          <a:custGeom>
            <a:avLst/>
            <a:gdLst/>
            <a:ahLst/>
            <a:cxnLst/>
            <a:rect l="l" t="t" r="r" b="b"/>
            <a:pathLst>
              <a:path w="13918925" h="6211320">
                <a:moveTo>
                  <a:pt x="0" y="0"/>
                </a:moveTo>
                <a:lnTo>
                  <a:pt x="13918926" y="0"/>
                </a:lnTo>
                <a:lnTo>
                  <a:pt x="13918926" y="6211321"/>
                </a:lnTo>
                <a:lnTo>
                  <a:pt x="0" y="6211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TextBox 6"/>
          <p:cNvSpPr txBox="1"/>
          <p:nvPr/>
        </p:nvSpPr>
        <p:spPr>
          <a:xfrm>
            <a:off x="1509448" y="596343"/>
            <a:ext cx="4074297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1.1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9448" y="2410752"/>
            <a:ext cx="8665437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Cleaned Original Dataset Prior to Merging</a:t>
            </a:r>
          </a:p>
        </p:txBody>
      </p:sp>
    </p:spTree>
    <p:extLst>
      <p:ext uri="{BB962C8B-B14F-4D97-AF65-F5344CB8AC3E}">
        <p14:creationId xmlns:p14="http://schemas.microsoft.com/office/powerpoint/2010/main" val="347725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0"/>
            <a:ext cx="18288001" cy="176725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8487" y="1002079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260800" y="3348647"/>
            <a:ext cx="8005166" cy="5763187"/>
          </a:xfrm>
          <a:custGeom>
            <a:avLst/>
            <a:gdLst/>
            <a:ahLst/>
            <a:cxnLst/>
            <a:rect l="l" t="t" r="r" b="b"/>
            <a:pathLst>
              <a:path w="8005166" h="5763187">
                <a:moveTo>
                  <a:pt x="0" y="0"/>
                </a:moveTo>
                <a:lnTo>
                  <a:pt x="8005167" y="0"/>
                </a:lnTo>
                <a:lnTo>
                  <a:pt x="8005167" y="5763187"/>
                </a:lnTo>
                <a:lnTo>
                  <a:pt x="0" y="576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0" r="-610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>
            <a:off x="8758589" y="4767110"/>
            <a:ext cx="9216572" cy="2926262"/>
          </a:xfrm>
          <a:custGeom>
            <a:avLst/>
            <a:gdLst/>
            <a:ahLst/>
            <a:cxnLst/>
            <a:rect l="l" t="t" r="r" b="b"/>
            <a:pathLst>
              <a:path w="9216572" h="2926262">
                <a:moveTo>
                  <a:pt x="0" y="0"/>
                </a:moveTo>
                <a:lnTo>
                  <a:pt x="9216572" y="0"/>
                </a:lnTo>
                <a:lnTo>
                  <a:pt x="9216572" y="2926261"/>
                </a:lnTo>
                <a:lnTo>
                  <a:pt x="0" y="2926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509448" y="596343"/>
            <a:ext cx="4263054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1.2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9448" y="2410752"/>
            <a:ext cx="15319105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 1 : Components of Greenhouse Gases and its Sources across Countries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76725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8487" y="944936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0" y="3597393"/>
            <a:ext cx="8878897" cy="4437533"/>
          </a:xfrm>
          <a:custGeom>
            <a:avLst/>
            <a:gdLst/>
            <a:ahLst/>
            <a:cxnLst/>
            <a:rect l="l" t="t" r="r" b="b"/>
            <a:pathLst>
              <a:path w="8878897" h="4437533">
                <a:moveTo>
                  <a:pt x="0" y="0"/>
                </a:moveTo>
                <a:lnTo>
                  <a:pt x="8878897" y="0"/>
                </a:lnTo>
                <a:lnTo>
                  <a:pt x="8878897" y="4437533"/>
                </a:lnTo>
                <a:lnTo>
                  <a:pt x="0" y="4437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5" r="-1925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>
            <a:off x="8871485" y="3597393"/>
            <a:ext cx="9416515" cy="4437533"/>
          </a:xfrm>
          <a:custGeom>
            <a:avLst/>
            <a:gdLst/>
            <a:ahLst/>
            <a:cxnLst/>
            <a:rect l="l" t="t" r="r" b="b"/>
            <a:pathLst>
              <a:path w="9416515" h="4437533">
                <a:moveTo>
                  <a:pt x="0" y="0"/>
                </a:moveTo>
                <a:lnTo>
                  <a:pt x="9416515" y="0"/>
                </a:lnTo>
                <a:lnTo>
                  <a:pt x="9416515" y="4437533"/>
                </a:lnTo>
                <a:lnTo>
                  <a:pt x="0" y="4437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509448" y="596343"/>
            <a:ext cx="4263054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1.3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9448" y="2410752"/>
            <a:ext cx="10458624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 2: Current State of Methane Emissions in NZ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0"/>
            <a:ext cx="18288001" cy="176725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8487" y="912866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695974" y="3112701"/>
            <a:ext cx="7628696" cy="6656037"/>
          </a:xfrm>
          <a:custGeom>
            <a:avLst/>
            <a:gdLst/>
            <a:ahLst/>
            <a:cxnLst/>
            <a:rect l="l" t="t" r="r" b="b"/>
            <a:pathLst>
              <a:path w="7628696" h="6656037">
                <a:moveTo>
                  <a:pt x="0" y="0"/>
                </a:moveTo>
                <a:lnTo>
                  <a:pt x="7628696" y="0"/>
                </a:lnTo>
                <a:lnTo>
                  <a:pt x="7628696" y="6656038"/>
                </a:lnTo>
                <a:lnTo>
                  <a:pt x="0" y="665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>
            <a:off x="8588422" y="3580007"/>
            <a:ext cx="9178286" cy="5496036"/>
          </a:xfrm>
          <a:custGeom>
            <a:avLst/>
            <a:gdLst/>
            <a:ahLst/>
            <a:cxnLst/>
            <a:rect l="l" t="t" r="r" b="b"/>
            <a:pathLst>
              <a:path w="9178286" h="5496036">
                <a:moveTo>
                  <a:pt x="0" y="0"/>
                </a:moveTo>
                <a:lnTo>
                  <a:pt x="9178286" y="0"/>
                </a:lnTo>
                <a:lnTo>
                  <a:pt x="9178286" y="5496036"/>
                </a:lnTo>
                <a:lnTo>
                  <a:pt x="0" y="54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3" r="-2655" b="-3316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509448" y="596343"/>
            <a:ext cx="4263054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1.4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9448" y="2410752"/>
            <a:ext cx="14446106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 3: Trend of Environmental Expenditure in NZ and its effectiveness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-1"/>
            <a:ext cx="18288001" cy="1651683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708487" y="909796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>
            <a:off x="488456" y="3259421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2" y="0"/>
                </a:lnTo>
                <a:lnTo>
                  <a:pt x="7199072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>
            <a:off x="8027213" y="3806384"/>
            <a:ext cx="9864608" cy="5043281"/>
          </a:xfrm>
          <a:custGeom>
            <a:avLst/>
            <a:gdLst/>
            <a:ahLst/>
            <a:cxnLst/>
            <a:rect l="l" t="t" r="r" b="b"/>
            <a:pathLst>
              <a:path w="9864608" h="5043281">
                <a:moveTo>
                  <a:pt x="0" y="0"/>
                </a:moveTo>
                <a:lnTo>
                  <a:pt x="9864608" y="0"/>
                </a:lnTo>
                <a:lnTo>
                  <a:pt x="9864608" y="5043281"/>
                </a:lnTo>
                <a:lnTo>
                  <a:pt x="0" y="5043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TextBox 7"/>
          <p:cNvSpPr txBox="1"/>
          <p:nvPr/>
        </p:nvSpPr>
        <p:spPr>
          <a:xfrm>
            <a:off x="1509448" y="596343"/>
            <a:ext cx="4263054" cy="6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Appendix 1.5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9448" y="2410752"/>
            <a:ext cx="14446106" cy="3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Scraping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55848" y="-235573"/>
            <a:ext cx="8132152" cy="8191728"/>
          </a:xfrm>
          <a:custGeom>
            <a:avLst/>
            <a:gdLst/>
            <a:ahLst/>
            <a:cxnLst/>
            <a:rect l="l" t="t" r="r" b="b"/>
            <a:pathLst>
              <a:path w="8132152" h="8191728">
                <a:moveTo>
                  <a:pt x="0" y="0"/>
                </a:moveTo>
                <a:lnTo>
                  <a:pt x="8132152" y="0"/>
                </a:lnTo>
                <a:lnTo>
                  <a:pt x="8132152" y="8191728"/>
                </a:lnTo>
                <a:lnTo>
                  <a:pt x="0" y="8191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AutoShape 3"/>
          <p:cNvSpPr/>
          <p:nvPr/>
        </p:nvSpPr>
        <p:spPr>
          <a:xfrm>
            <a:off x="13176713" y="1119920"/>
            <a:ext cx="2456682" cy="0"/>
          </a:xfrm>
          <a:prstGeom prst="line">
            <a:avLst/>
          </a:prstGeom>
          <a:ln w="28575" cap="rnd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16415238" y="1028700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AutoShape 5"/>
          <p:cNvSpPr/>
          <p:nvPr/>
        </p:nvSpPr>
        <p:spPr>
          <a:xfrm>
            <a:off x="0" y="8919501"/>
            <a:ext cx="18852841" cy="0"/>
          </a:xfrm>
          <a:prstGeom prst="line">
            <a:avLst/>
          </a:prstGeom>
          <a:ln w="28575" cap="rnd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6" name="AutoShape 6"/>
          <p:cNvSpPr/>
          <p:nvPr/>
        </p:nvSpPr>
        <p:spPr>
          <a:xfrm>
            <a:off x="1114425" y="2224522"/>
            <a:ext cx="2261045" cy="0"/>
          </a:xfrm>
          <a:prstGeom prst="line">
            <a:avLst/>
          </a:prstGeom>
          <a:ln w="1047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7" name="AutoShape 7"/>
          <p:cNvSpPr/>
          <p:nvPr/>
        </p:nvSpPr>
        <p:spPr>
          <a:xfrm>
            <a:off x="0" y="7956155"/>
            <a:ext cx="18288000" cy="5356381"/>
          </a:xfrm>
          <a:prstGeom prst="rect">
            <a:avLst/>
          </a:prstGeom>
          <a:solidFill>
            <a:srgbClr val="84996F"/>
          </a:solidFill>
        </p:spPr>
        <p:txBody>
          <a:bodyPr/>
          <a:lstStyle/>
          <a:p>
            <a:endParaRPr lang="en-NZ"/>
          </a:p>
        </p:txBody>
      </p:sp>
      <p:sp>
        <p:nvSpPr>
          <p:cNvPr id="8" name="Freeform 8"/>
          <p:cNvSpPr/>
          <p:nvPr/>
        </p:nvSpPr>
        <p:spPr>
          <a:xfrm>
            <a:off x="0" y="7956155"/>
            <a:ext cx="18288000" cy="10674745"/>
          </a:xfrm>
          <a:custGeom>
            <a:avLst/>
            <a:gdLst/>
            <a:ahLst/>
            <a:cxnLst/>
            <a:rect l="l" t="t" r="r" b="b"/>
            <a:pathLst>
              <a:path w="18288000" h="11028541">
                <a:moveTo>
                  <a:pt x="0" y="0"/>
                </a:moveTo>
                <a:lnTo>
                  <a:pt x="18288000" y="0"/>
                </a:lnTo>
                <a:lnTo>
                  <a:pt x="18288000" y="11028541"/>
                </a:lnTo>
                <a:lnTo>
                  <a:pt x="0" y="11028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</a:blip>
            <a:stretch>
              <a:fillRect t="-10273"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9" name="TextBox 9"/>
          <p:cNvSpPr txBox="1"/>
          <p:nvPr/>
        </p:nvSpPr>
        <p:spPr>
          <a:xfrm>
            <a:off x="1114425" y="1190625"/>
            <a:ext cx="8029575" cy="75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6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14425" y="2835688"/>
            <a:ext cx="9620034" cy="4235253"/>
            <a:chOff x="0" y="0"/>
            <a:chExt cx="12826712" cy="56470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4523" cy="3186745"/>
            </a:xfrm>
            <a:custGeom>
              <a:avLst/>
              <a:gdLst/>
              <a:ahLst/>
              <a:cxnLst/>
              <a:rect l="l" t="t" r="r" b="b"/>
              <a:pathLst>
                <a:path w="1054523" h="3186745">
                  <a:moveTo>
                    <a:pt x="0" y="0"/>
                  </a:moveTo>
                  <a:lnTo>
                    <a:pt x="1054523" y="0"/>
                  </a:lnTo>
                  <a:lnTo>
                    <a:pt x="1054523" y="3186745"/>
                  </a:lnTo>
                  <a:lnTo>
                    <a:pt x="0" y="3186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63779" y="-120830"/>
              <a:ext cx="11462933" cy="5529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870"/>
                </a:lnSpc>
              </a:pPr>
              <a:r>
                <a:rPr lang="en-US" sz="3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  <a:p>
              <a:pPr algn="l">
                <a:lnSpc>
                  <a:spcPts val="6870"/>
                </a:lnSpc>
              </a:pPr>
              <a:r>
                <a:rPr lang="en-US" sz="3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at a Glance​</a:t>
              </a:r>
            </a:p>
            <a:p>
              <a:pPr algn="l">
                <a:lnSpc>
                  <a:spcPts val="6870"/>
                </a:lnSpc>
              </a:pPr>
              <a:r>
                <a:rPr lang="en-US" sz="3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Questions posed</a:t>
              </a:r>
            </a:p>
            <a:p>
              <a:pPr algn="l">
                <a:lnSpc>
                  <a:spcPts val="6870"/>
                </a:lnSpc>
              </a:pPr>
              <a:r>
                <a:rPr lang="en-US" sz="3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Limitation of combining the datasets </a:t>
              </a:r>
            </a:p>
            <a:p>
              <a:pPr algn="l">
                <a:lnSpc>
                  <a:spcPts val="6870"/>
                </a:lnSpc>
              </a:pPr>
              <a:r>
                <a:rPr lang="en-US" sz="3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Implications for decision makers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3466587"/>
              <a:ext cx="1051147" cy="2180417"/>
            </a:xfrm>
            <a:custGeom>
              <a:avLst/>
              <a:gdLst/>
              <a:ahLst/>
              <a:cxnLst/>
              <a:rect l="l" t="t" r="r" b="b"/>
              <a:pathLst>
                <a:path w="1051147" h="2180417">
                  <a:moveTo>
                    <a:pt x="0" y="0"/>
                  </a:moveTo>
                  <a:lnTo>
                    <a:pt x="1051147" y="0"/>
                  </a:lnTo>
                  <a:lnTo>
                    <a:pt x="1051147" y="2180417"/>
                  </a:lnTo>
                  <a:lnTo>
                    <a:pt x="0" y="2180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1" b="-46152"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463999"/>
            <a:ext cx="18288000" cy="5823002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16474509" y="1028700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>
            <a:off x="13427211" y="1119920"/>
            <a:ext cx="2456682" cy="0"/>
          </a:xfrm>
          <a:prstGeom prst="line">
            <a:avLst/>
          </a:prstGeom>
          <a:ln w="28575" cap="rnd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13310273" cy="93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4916" y="2555955"/>
            <a:ext cx="16001624" cy="1362141"/>
            <a:chOff x="0" y="0"/>
            <a:chExt cx="21335499" cy="1816188"/>
          </a:xfrm>
        </p:grpSpPr>
        <p:sp>
          <p:nvSpPr>
            <p:cNvPr id="7" name="Freeform 7"/>
            <p:cNvSpPr/>
            <p:nvPr/>
          </p:nvSpPr>
          <p:spPr>
            <a:xfrm>
              <a:off x="0" y="57316"/>
              <a:ext cx="1610441" cy="1610441"/>
            </a:xfrm>
            <a:custGeom>
              <a:avLst/>
              <a:gdLst/>
              <a:ahLst/>
              <a:cxnLst/>
              <a:rect l="l" t="t" r="r" b="b"/>
              <a:pathLst>
                <a:path w="1610441" h="1610441">
                  <a:moveTo>
                    <a:pt x="0" y="0"/>
                  </a:moveTo>
                  <a:lnTo>
                    <a:pt x="1610441" y="0"/>
                  </a:lnTo>
                  <a:lnTo>
                    <a:pt x="1610441" y="1610441"/>
                  </a:lnTo>
                  <a:lnTo>
                    <a:pt x="0" y="1610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98539" y="-85725"/>
              <a:ext cx="19436960" cy="190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74"/>
                </a:lnSpc>
              </a:pPr>
              <a:r>
                <a:rPr lang="en-US" sz="24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Objective: </a:t>
              </a:r>
            </a:p>
            <a:p>
              <a:pPr algn="l">
                <a:lnSpc>
                  <a:spcPts val="3974"/>
                </a:lnSpc>
              </a:pPr>
              <a:r>
                <a:rPr lang="en-US" sz="24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Conduct a cross-country analysis of greenhouse gas emissions to understand key trends and patterns.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60186" y="4713429"/>
            <a:ext cx="6367629" cy="1131693"/>
            <a:chOff x="0" y="0"/>
            <a:chExt cx="8490172" cy="15089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8924" cy="1508924"/>
            </a:xfrm>
            <a:custGeom>
              <a:avLst/>
              <a:gdLst/>
              <a:ahLst/>
              <a:cxnLst/>
              <a:rect l="l" t="t" r="r" b="b"/>
              <a:pathLst>
                <a:path w="1508924" h="1508924">
                  <a:moveTo>
                    <a:pt x="0" y="0"/>
                  </a:moveTo>
                  <a:lnTo>
                    <a:pt x="1508924" y="0"/>
                  </a:lnTo>
                  <a:lnTo>
                    <a:pt x="1508924" y="1508924"/>
                  </a:lnTo>
                  <a:lnTo>
                    <a:pt x="0" y="1508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23103" y="225307"/>
              <a:ext cx="6667069" cy="87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D6D3B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Analysis Overview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49631" y="6311847"/>
            <a:ext cx="9388738" cy="2886252"/>
            <a:chOff x="0" y="0"/>
            <a:chExt cx="12518318" cy="3848336"/>
          </a:xfrm>
        </p:grpSpPr>
        <p:sp>
          <p:nvSpPr>
            <p:cNvPr id="13" name="TextBox 13"/>
            <p:cNvSpPr txBox="1"/>
            <p:nvPr/>
          </p:nvSpPr>
          <p:spPr>
            <a:xfrm>
              <a:off x="798391" y="-66675"/>
              <a:ext cx="11171716" cy="562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5F0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Components of greenhouse gas (GHG) emissions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50984"/>
              <a:ext cx="11970107" cy="562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5F0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In-depth examination of New Zealand's GHG landscape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68643"/>
              <a:ext cx="12518318" cy="562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5F0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Assessment of environmental expenditure in New Zealand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25197" y="3286302"/>
              <a:ext cx="7919713" cy="562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5F0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Critical implications for policymakers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1285" y="0"/>
            <a:ext cx="8686715" cy="10287000"/>
            <a:chOff x="0" y="0"/>
            <a:chExt cx="1158228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6000"/>
            </a:blip>
            <a:srcRect l="21852" r="21852"/>
            <a:stretch>
              <a:fillRect/>
            </a:stretch>
          </p:blipFill>
          <p:spPr>
            <a:xfrm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712177" y="1345223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AutoShape 5"/>
          <p:cNvSpPr/>
          <p:nvPr/>
        </p:nvSpPr>
        <p:spPr>
          <a:xfrm flipV="1">
            <a:off x="1105633" y="2249982"/>
            <a:ext cx="14288" cy="2075717"/>
          </a:xfrm>
          <a:prstGeom prst="line">
            <a:avLst/>
          </a:prstGeom>
          <a:ln w="28575" cap="rnd">
            <a:solidFill>
              <a:srgbClr val="D9D9D9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6" name="Group 6"/>
          <p:cNvGrpSpPr/>
          <p:nvPr/>
        </p:nvGrpSpPr>
        <p:grpSpPr>
          <a:xfrm>
            <a:off x="1975667" y="2998937"/>
            <a:ext cx="577806" cy="57780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5667" y="4621541"/>
            <a:ext cx="577806" cy="57780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50938" y="1072662"/>
            <a:ext cx="724990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at a Glance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73563" y="2960837"/>
            <a:ext cx="5210929" cy="85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Datasets used: OECD + World Bank + IMF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75667" y="6149197"/>
            <a:ext cx="577806" cy="57780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73563" y="4685019"/>
            <a:ext cx="5210929" cy="8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Python for data sourcing, auditing and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73563" y="6111097"/>
            <a:ext cx="5210929" cy="8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Visualisations were created on PowerBI and Python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3562" y="7857281"/>
            <a:ext cx="521092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Web-scrapping techniques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75667" y="7774753"/>
            <a:ext cx="577806" cy="577806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83166" y="-434105"/>
            <a:ext cx="19659626" cy="11384926"/>
          </a:xfrm>
          <a:prstGeom prst="rect">
            <a:avLst/>
          </a:prstGeom>
          <a:solidFill>
            <a:srgbClr val="D6D3B5"/>
          </a:solid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53930" y="3709399"/>
            <a:ext cx="12284873" cy="6103085"/>
            <a:chOff x="0" y="0"/>
            <a:chExt cx="16379831" cy="8137447"/>
          </a:xfrm>
        </p:grpSpPr>
        <p:grpSp>
          <p:nvGrpSpPr>
            <p:cNvPr id="4" name="Group 4"/>
            <p:cNvGrpSpPr/>
            <p:nvPr/>
          </p:nvGrpSpPr>
          <p:grpSpPr>
            <a:xfrm>
              <a:off x="5621580" y="4655867"/>
              <a:ext cx="7016122" cy="440878"/>
              <a:chOff x="0" y="0"/>
              <a:chExt cx="1577739" cy="9914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7739" cy="99142"/>
              </a:xfrm>
              <a:custGeom>
                <a:avLst/>
                <a:gdLst/>
                <a:ahLst/>
                <a:cxnLst/>
                <a:rect l="l" t="t" r="r" b="b"/>
                <a:pathLst>
                  <a:path w="1577739" h="99142">
                    <a:moveTo>
                      <a:pt x="0" y="0"/>
                    </a:moveTo>
                    <a:lnTo>
                      <a:pt x="1577739" y="0"/>
                    </a:lnTo>
                    <a:lnTo>
                      <a:pt x="1577739" y="99142"/>
                    </a:lnTo>
                    <a:lnTo>
                      <a:pt x="0" y="991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7739" cy="1372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118905" y="794659"/>
              <a:ext cx="15260926" cy="6161599"/>
            </a:xfrm>
            <a:custGeom>
              <a:avLst/>
              <a:gdLst/>
              <a:ahLst/>
              <a:cxnLst/>
              <a:rect l="l" t="t" r="r" b="b"/>
              <a:pathLst>
                <a:path w="15260926" h="6161599">
                  <a:moveTo>
                    <a:pt x="0" y="0"/>
                  </a:moveTo>
                  <a:lnTo>
                    <a:pt x="15260926" y="0"/>
                  </a:lnTo>
                  <a:lnTo>
                    <a:pt x="15260926" y="6161599"/>
                  </a:lnTo>
                  <a:lnTo>
                    <a:pt x="0" y="6161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195774" y="1161248"/>
              <a:ext cx="490395" cy="5859534"/>
              <a:chOff x="0" y="0"/>
              <a:chExt cx="110277" cy="13176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277" cy="1317653"/>
              </a:xfrm>
              <a:custGeom>
                <a:avLst/>
                <a:gdLst/>
                <a:ahLst/>
                <a:cxnLst/>
                <a:rect l="l" t="t" r="r" b="b"/>
                <a:pathLst>
                  <a:path w="110277" h="1317653">
                    <a:moveTo>
                      <a:pt x="55138" y="0"/>
                    </a:moveTo>
                    <a:lnTo>
                      <a:pt x="55138" y="0"/>
                    </a:lnTo>
                    <a:cubicBezTo>
                      <a:pt x="85591" y="0"/>
                      <a:pt x="110277" y="24686"/>
                      <a:pt x="110277" y="55138"/>
                    </a:cubicBezTo>
                    <a:lnTo>
                      <a:pt x="110277" y="1262515"/>
                    </a:lnTo>
                    <a:cubicBezTo>
                      <a:pt x="110277" y="1292967"/>
                      <a:pt x="85591" y="1317653"/>
                      <a:pt x="55138" y="1317653"/>
                    </a:cubicBezTo>
                    <a:lnTo>
                      <a:pt x="55138" y="1317653"/>
                    </a:lnTo>
                    <a:cubicBezTo>
                      <a:pt x="40515" y="1317653"/>
                      <a:pt x="26490" y="1311844"/>
                      <a:pt x="16150" y="1301504"/>
                    </a:cubicBezTo>
                    <a:cubicBezTo>
                      <a:pt x="5809" y="1291163"/>
                      <a:pt x="0" y="1277138"/>
                      <a:pt x="0" y="1262515"/>
                    </a:cubicBezTo>
                    <a:lnTo>
                      <a:pt x="0" y="55138"/>
                    </a:lnTo>
                    <a:cubicBezTo>
                      <a:pt x="0" y="40515"/>
                      <a:pt x="5809" y="26490"/>
                      <a:pt x="16150" y="16150"/>
                    </a:cubicBezTo>
                    <a:cubicBezTo>
                      <a:pt x="26490" y="5809"/>
                      <a:pt x="40515" y="0"/>
                      <a:pt x="5513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406246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10277" cy="1355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 rot="-3011868">
              <a:off x="237329" y="7068160"/>
              <a:ext cx="1781354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Zealand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3011868">
              <a:off x="1226740" y="6858663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Ireland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3011868">
              <a:off x="1571070" y="6992533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Australia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3011868">
              <a:off x="2044459" y="6992533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Lithuania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3011868">
              <a:off x="2726014" y="6805229"/>
              <a:ext cx="1082851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Latvia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3011868">
              <a:off x="3035858" y="6992533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Denmark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3011868">
              <a:off x="3493246" y="6939675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Portugal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3011868">
              <a:off x="3982635" y="6952087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Hungary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3011868">
              <a:off x="4518113" y="6863530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Canada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3011868">
              <a:off x="5029813" y="6825729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France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3011868">
              <a:off x="5473014" y="6857447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Iceland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3011868">
              <a:off x="6076992" y="6722361"/>
              <a:ext cx="12219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Chile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3011868">
              <a:off x="6604350" y="6930842"/>
              <a:ext cx="754232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Spain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3011868">
              <a:off x="6895849" y="7016951"/>
              <a:ext cx="92712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Slovenia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 rot="-3011868">
              <a:off x="7513344" y="6974856"/>
              <a:ext cx="788205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Greece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 rot="-3011868">
              <a:off x="7969236" y="6966660"/>
              <a:ext cx="80954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Turkey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 rot="-3011868">
              <a:off x="7706533" y="7289740"/>
              <a:ext cx="1688549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United Kingdom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 rot="-3011868">
              <a:off x="8836889" y="6990313"/>
              <a:ext cx="87111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Poland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 rot="-3011868">
              <a:off x="9552776" y="6879101"/>
              <a:ext cx="58160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Italy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 rot="-3011868">
              <a:off x="9438009" y="7128174"/>
              <a:ext cx="1343441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Switzerland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 rot="-3011868">
              <a:off x="9876981" y="7182997"/>
              <a:ext cx="1336332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Netherlands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 rot="-3011868">
              <a:off x="10733506" y="7008287"/>
              <a:ext cx="88151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Slovakia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-3011868">
              <a:off x="11218066" y="7008287"/>
              <a:ext cx="88151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Norway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 rot="-3011868">
              <a:off x="11642591" y="7014389"/>
              <a:ext cx="933791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Sweden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 rot="-3011868">
              <a:off x="12127150" y="7014389"/>
              <a:ext cx="933791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Finland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 rot="-3011868">
              <a:off x="12696445" y="6966660"/>
              <a:ext cx="80954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Austria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 rot="-3011868">
              <a:off x="13023702" y="7025092"/>
              <a:ext cx="999592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Belgium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 rot="-3011868">
              <a:off x="13550349" y="6991620"/>
              <a:ext cx="912456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Estonia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 rot="-3011868">
              <a:off x="13903327" y="7068160"/>
              <a:ext cx="1031102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Germany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 rot="-3011868">
              <a:off x="14115187" y="7180643"/>
              <a:ext cx="132393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Luxembourg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 rot="-3011868">
              <a:off x="14604480" y="7130207"/>
              <a:ext cx="1323930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South Korea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 rot="-3011868">
              <a:off x="15624012" y="6923721"/>
              <a:ext cx="697757" cy="24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81"/>
                </a:lnSpc>
              </a:pPr>
              <a:r>
                <a:rPr lang="en-US" sz="1054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Japan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 rot="-5400000">
              <a:off x="-3363309" y="3325209"/>
              <a:ext cx="6956258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</a:pPr>
              <a:r>
                <a:rPr lang="en-US" sz="1317" b="1" spc="5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Proportion of CO₂ &amp; CH₄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15605" y="6606743"/>
              <a:ext cx="429822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0 %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86547" y="5317622"/>
              <a:ext cx="558880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20 %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486547" y="4227482"/>
              <a:ext cx="558880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40%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486547" y="2933410"/>
              <a:ext cx="558880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486547" y="1644288"/>
              <a:ext cx="558880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80%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446232" y="488820"/>
              <a:ext cx="692750" cy="30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76"/>
                </a:lnSpc>
              </a:pPr>
              <a:r>
                <a:rPr lang="en-US" sz="131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100%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734079" y="3894475"/>
            <a:ext cx="4499895" cy="4326850"/>
            <a:chOff x="0" y="0"/>
            <a:chExt cx="5999861" cy="5769133"/>
          </a:xfrm>
        </p:grpSpPr>
        <p:sp>
          <p:nvSpPr>
            <p:cNvPr id="51" name="Freeform 51"/>
            <p:cNvSpPr/>
            <p:nvPr/>
          </p:nvSpPr>
          <p:spPr>
            <a:xfrm>
              <a:off x="0" y="219544"/>
              <a:ext cx="5999861" cy="5549590"/>
            </a:xfrm>
            <a:custGeom>
              <a:avLst/>
              <a:gdLst/>
              <a:ahLst/>
              <a:cxnLst/>
              <a:rect l="l" t="t" r="r" b="b"/>
              <a:pathLst>
                <a:path w="5999861" h="5549590">
                  <a:moveTo>
                    <a:pt x="0" y="0"/>
                  </a:moveTo>
                  <a:lnTo>
                    <a:pt x="5999861" y="0"/>
                  </a:lnTo>
                  <a:lnTo>
                    <a:pt x="5999861" y="5549589"/>
                  </a:lnTo>
                  <a:lnTo>
                    <a:pt x="0" y="554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535906" y="5088046"/>
              <a:ext cx="938741" cy="349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8"/>
                </a:lnSpc>
              </a:pPr>
              <a:r>
                <a:rPr lang="en-US" sz="153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83.2%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408521" y="669906"/>
              <a:ext cx="805936" cy="349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8"/>
                </a:lnSpc>
              </a:pPr>
              <a:r>
                <a:rPr lang="en-US" sz="153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10.4%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694870" y="117823"/>
              <a:ext cx="695265" cy="349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8"/>
                </a:lnSpc>
              </a:pPr>
              <a:r>
                <a:rPr lang="en-US" sz="153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3.8%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390135" y="-38100"/>
              <a:ext cx="805936" cy="349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8"/>
                </a:lnSpc>
              </a:pPr>
              <a:r>
                <a:rPr lang="en-US" sz="153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2.4%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28700" y="1114425"/>
            <a:ext cx="16066564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4500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the dominant components of Greenhouse Gas emissions, and what are their primary sources across sectors? Does it vary between countries?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007129" y="8468975"/>
            <a:ext cx="3953795" cy="93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CO₂ dominates globally </a:t>
            </a: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83.2% 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2734079" y="3369153"/>
            <a:ext cx="4644107" cy="238426"/>
            <a:chOff x="0" y="0"/>
            <a:chExt cx="6192143" cy="317902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307570" cy="307570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6246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251318" y="0"/>
              <a:ext cx="307570" cy="307570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4996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2499929" y="2770"/>
              <a:ext cx="307570" cy="307570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DA282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3748540" y="2770"/>
              <a:ext cx="307570" cy="307570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B38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399176" y="-35330"/>
              <a:ext cx="63624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CO₂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647788" y="-38100"/>
              <a:ext cx="63624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CH₄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896399" y="-38100"/>
              <a:ext cx="63624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N₂O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4164211" y="-32560"/>
              <a:ext cx="202793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Other gases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7259300" y="1028700"/>
            <a:ext cx="211015" cy="3306207"/>
            <a:chOff x="0" y="0"/>
            <a:chExt cx="281354" cy="4408277"/>
          </a:xfrm>
        </p:grpSpPr>
        <p:sp>
          <p:nvSpPr>
            <p:cNvPr id="76" name="Freeform 76"/>
            <p:cNvSpPr/>
            <p:nvPr/>
          </p:nvSpPr>
          <p:spPr>
            <a:xfrm rot="-5400000">
              <a:off x="-422031" y="422031"/>
              <a:ext cx="1125415" cy="281354"/>
            </a:xfrm>
            <a:custGeom>
              <a:avLst/>
              <a:gdLst/>
              <a:ahLst/>
              <a:cxnLst/>
              <a:rect l="l" t="t" r="r" b="b"/>
              <a:pathLst>
                <a:path w="1125415" h="281354">
                  <a:moveTo>
                    <a:pt x="0" y="0"/>
                  </a:moveTo>
                  <a:lnTo>
                    <a:pt x="1125416" y="0"/>
                  </a:lnTo>
                  <a:lnTo>
                    <a:pt x="1125416" y="281354"/>
                  </a:lnTo>
                  <a:lnTo>
                    <a:pt x="0" y="28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77" name="AutoShape 77"/>
            <p:cNvSpPr/>
            <p:nvPr/>
          </p:nvSpPr>
          <p:spPr>
            <a:xfrm flipV="1">
              <a:off x="131152" y="1640523"/>
              <a:ext cx="19050" cy="2767622"/>
            </a:xfrm>
            <a:prstGeom prst="line">
              <a:avLst/>
            </a:prstGeom>
            <a:ln w="38100" cap="rnd">
              <a:solidFill>
                <a:srgbClr val="406246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2714314" y="3014094"/>
            <a:ext cx="7807179" cy="69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2999" b="1">
                <a:solidFill>
                  <a:srgbClr val="2B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Landscape:</a:t>
            </a:r>
            <a:r>
              <a:rPr lang="en-US" sz="2999">
                <a:solidFill>
                  <a:srgbClr val="2B402E"/>
                </a:solidFill>
                <a:latin typeface="Montserrat"/>
                <a:ea typeface="Montserrat"/>
                <a:cs typeface="Montserrat"/>
                <a:sym typeface="Montserrat"/>
              </a:rPr>
              <a:t> CO₂ and CH₄ levels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23903" y="0"/>
            <a:ext cx="19659626" cy="11384926"/>
          </a:xfrm>
          <a:prstGeom prst="rect">
            <a:avLst/>
          </a:prstGeom>
          <a:solidFill>
            <a:srgbClr val="D6D3B5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-5400000">
            <a:off x="16694200" y="1239715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AutoShape 4"/>
          <p:cNvSpPr/>
          <p:nvPr/>
        </p:nvSpPr>
        <p:spPr>
          <a:xfrm flipV="1">
            <a:off x="17130518" y="2136043"/>
            <a:ext cx="0" cy="2075766"/>
          </a:xfrm>
          <a:prstGeom prst="line">
            <a:avLst/>
          </a:prstGeom>
          <a:ln w="28575" cap="rnd">
            <a:solidFill>
              <a:srgbClr val="406246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" name="TextBox 5"/>
          <p:cNvSpPr txBox="1"/>
          <p:nvPr/>
        </p:nvSpPr>
        <p:spPr>
          <a:xfrm>
            <a:off x="10338532" y="980342"/>
            <a:ext cx="6254759" cy="46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3500" b="1" u="none" strike="noStrike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CH₄ from different sectors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333521" y="8348320"/>
            <a:ext cx="4824880" cy="748175"/>
            <a:chOff x="0" y="0"/>
            <a:chExt cx="6433173" cy="9975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07570" cy="30757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6246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968085" y="2396"/>
              <a:ext cx="307570" cy="30757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4996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685205"/>
              <a:ext cx="307570" cy="30757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B38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968085" y="685205"/>
              <a:ext cx="307570" cy="30757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9E72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36707" y="-38100"/>
              <a:ext cx="3001178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Industrial Processes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405242" y="-38100"/>
              <a:ext cx="1647909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Agriculture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36707" y="647105"/>
              <a:ext cx="2898320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Energy Sector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405242" y="647105"/>
              <a:ext cx="202793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Waste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69144" y="2009334"/>
            <a:ext cx="6874755" cy="5343853"/>
            <a:chOff x="0" y="0"/>
            <a:chExt cx="9166340" cy="7125138"/>
          </a:xfrm>
        </p:grpSpPr>
        <p:sp>
          <p:nvSpPr>
            <p:cNvPr id="24" name="Freeform 24"/>
            <p:cNvSpPr/>
            <p:nvPr/>
          </p:nvSpPr>
          <p:spPr>
            <a:xfrm>
              <a:off x="1503284" y="0"/>
              <a:ext cx="7272513" cy="7125138"/>
            </a:xfrm>
            <a:custGeom>
              <a:avLst/>
              <a:gdLst/>
              <a:ahLst/>
              <a:cxnLst/>
              <a:rect l="l" t="t" r="r" b="b"/>
              <a:pathLst>
                <a:path w="7272513" h="7125138">
                  <a:moveTo>
                    <a:pt x="0" y="0"/>
                  </a:moveTo>
                  <a:lnTo>
                    <a:pt x="7272513" y="0"/>
                  </a:lnTo>
                  <a:lnTo>
                    <a:pt x="7272513" y="7125138"/>
                  </a:lnTo>
                  <a:lnTo>
                    <a:pt x="0" y="7125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1560"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333687" y="6316604"/>
              <a:ext cx="1594518" cy="63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288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47.9%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709530" y="530247"/>
              <a:ext cx="1456810" cy="63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40"/>
                </a:lnSpc>
                <a:spcBef>
                  <a:spcPct val="0"/>
                </a:spcBef>
              </a:pPr>
              <a:r>
                <a:rPr lang="en-US" sz="2886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22.2%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14952" y="1492920"/>
              <a:ext cx="1505861" cy="63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40"/>
                </a:lnSpc>
                <a:spcBef>
                  <a:spcPct val="0"/>
                </a:spcBef>
              </a:pPr>
              <a:r>
                <a:rPr lang="en-US" sz="2886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29.6%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4927574"/>
              <a:ext cx="1224992" cy="63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40"/>
                </a:lnSpc>
                <a:spcBef>
                  <a:spcPct val="0"/>
                </a:spcBef>
              </a:pPr>
              <a:r>
                <a:rPr lang="en-US" sz="2886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0.1%</a:t>
              </a:r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612496" y="4615064"/>
              <a:ext cx="1112491" cy="369660"/>
            </a:xfrm>
            <a:prstGeom prst="line">
              <a:avLst/>
            </a:prstGeom>
            <a:ln w="36652" cap="flat">
              <a:solidFill>
                <a:srgbClr val="40624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9084821" y="1028700"/>
            <a:ext cx="0" cy="8231233"/>
          </a:xfrm>
          <a:prstGeom prst="line">
            <a:avLst/>
          </a:prstGeom>
          <a:ln w="28575" cap="rnd">
            <a:solidFill>
              <a:srgbClr val="406246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31" name="Group 31"/>
          <p:cNvGrpSpPr/>
          <p:nvPr/>
        </p:nvGrpSpPr>
        <p:grpSpPr>
          <a:xfrm>
            <a:off x="1632561" y="1071562"/>
            <a:ext cx="6821757" cy="8981534"/>
            <a:chOff x="0" y="57150"/>
            <a:chExt cx="9095676" cy="11975379"/>
          </a:xfrm>
        </p:grpSpPr>
        <p:sp>
          <p:nvSpPr>
            <p:cNvPr id="32" name="TextBox 32"/>
            <p:cNvSpPr txBox="1"/>
            <p:nvPr/>
          </p:nvSpPr>
          <p:spPr>
            <a:xfrm>
              <a:off x="0" y="57150"/>
              <a:ext cx="9095676" cy="64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GHG from different sectors</a:t>
              </a:r>
            </a:p>
          </p:txBody>
        </p:sp>
        <p:sp>
          <p:nvSpPr>
            <p:cNvPr id="33" name="AutoShape 33"/>
            <p:cNvSpPr/>
            <p:nvPr/>
          </p:nvSpPr>
          <p:spPr>
            <a:xfrm flipH="1">
              <a:off x="519919" y="9282131"/>
              <a:ext cx="7230177" cy="0"/>
            </a:xfrm>
            <a:prstGeom prst="line">
              <a:avLst/>
            </a:prstGeom>
            <a:ln w="38100" cap="rnd">
              <a:solidFill>
                <a:srgbClr val="406246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861539" y="8156429"/>
              <a:ext cx="7234137" cy="523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5"/>
                </a:lnSpc>
              </a:pPr>
              <a:r>
                <a:rPr lang="en-US" sz="2418">
                  <a:solidFill>
                    <a:srgbClr val="40624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Energy Sector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6858" y="7914595"/>
              <a:ext cx="3649361" cy="95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 b="1">
                  <a:solidFill>
                    <a:srgbClr val="40624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80%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11013" y="9494856"/>
              <a:ext cx="2301051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 b="1">
                  <a:solidFill>
                    <a:srgbClr val="40624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8.3%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484112" y="9735160"/>
              <a:ext cx="4265984" cy="523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5"/>
                </a:lnSpc>
              </a:pPr>
              <a:r>
                <a:rPr lang="en-US" sz="2418">
                  <a:solidFill>
                    <a:srgbClr val="40624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Industrial process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716115" y="10728916"/>
              <a:ext cx="1074661" cy="56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5"/>
                </a:lnSpc>
              </a:pPr>
              <a:r>
                <a:rPr lang="en-US" sz="2532" b="1">
                  <a:solidFill>
                    <a:srgbClr val="40624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817026" y="11076430"/>
              <a:ext cx="2089026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 b="1">
                  <a:solidFill>
                    <a:srgbClr val="40624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8.8%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484112" y="11441555"/>
              <a:ext cx="3230052" cy="523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5"/>
                </a:lnSpc>
              </a:pPr>
              <a:r>
                <a:rPr lang="en-US" sz="2418">
                  <a:solidFill>
                    <a:srgbClr val="40624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Agriculture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36858" y="6414056"/>
              <a:ext cx="307570" cy="307570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6246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004943" y="6416452"/>
              <a:ext cx="307570" cy="307570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4996F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36858" y="7099261"/>
              <a:ext cx="307570" cy="30757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B38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4004943" y="7099261"/>
              <a:ext cx="307570" cy="307570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9E72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673565" y="6375956"/>
              <a:ext cx="3001178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Industrial Processes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4442100" y="6375956"/>
              <a:ext cx="1647909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Agriculture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673565" y="7061161"/>
              <a:ext cx="2898320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Energy Sector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4442100" y="7061161"/>
              <a:ext cx="2027931" cy="3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</a:pPr>
              <a:r>
                <a:rPr lang="en-US" sz="1599" b="1">
                  <a:solidFill>
                    <a:srgbClr val="40624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Waste</a:t>
              </a:r>
            </a:p>
          </p:txBody>
        </p:sp>
        <p:sp>
          <p:nvSpPr>
            <p:cNvPr id="57" name="Freeform 57"/>
            <p:cNvSpPr/>
            <p:nvPr/>
          </p:nvSpPr>
          <p:spPr>
            <a:xfrm>
              <a:off x="1685379" y="1029229"/>
              <a:ext cx="5301301" cy="5200003"/>
            </a:xfrm>
            <a:custGeom>
              <a:avLst/>
              <a:gdLst/>
              <a:ahLst/>
              <a:cxnLst/>
              <a:rect l="l" t="t" r="r" b="b"/>
              <a:pathLst>
                <a:path w="5301301" h="5200003">
                  <a:moveTo>
                    <a:pt x="0" y="0"/>
                  </a:moveTo>
                  <a:lnTo>
                    <a:pt x="5301302" y="0"/>
                  </a:lnTo>
                  <a:lnTo>
                    <a:pt x="5301302" y="5200003"/>
                  </a:lnTo>
                  <a:lnTo>
                    <a:pt x="0" y="5200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447" t="-541" r="-36270" b="-16765"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6045464" y="5306795"/>
              <a:ext cx="941216" cy="4402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80%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827980" y="756422"/>
              <a:ext cx="809184" cy="440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2.8%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2500268" y="1164915"/>
              <a:ext cx="1023513" cy="4402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8.3%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531455" y="1988635"/>
              <a:ext cx="994019" cy="4402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8.8%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0"/>
            <a:ext cx="18288001" cy="6641034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grpSp>
        <p:nvGrpSpPr>
          <p:cNvPr id="3" name="Group 3"/>
          <p:cNvGrpSpPr/>
          <p:nvPr/>
        </p:nvGrpSpPr>
        <p:grpSpPr>
          <a:xfrm>
            <a:off x="17010723" y="923192"/>
            <a:ext cx="211015" cy="3324443"/>
            <a:chOff x="0" y="0"/>
            <a:chExt cx="281354" cy="4432591"/>
          </a:xfrm>
        </p:grpSpPr>
        <p:sp>
          <p:nvSpPr>
            <p:cNvPr id="4" name="Freeform 4"/>
            <p:cNvSpPr/>
            <p:nvPr/>
          </p:nvSpPr>
          <p:spPr>
            <a:xfrm rot="-5400000">
              <a:off x="-422031" y="422031"/>
              <a:ext cx="1125415" cy="281354"/>
            </a:xfrm>
            <a:custGeom>
              <a:avLst/>
              <a:gdLst/>
              <a:ahLst/>
              <a:cxnLst/>
              <a:rect l="l" t="t" r="r" b="b"/>
              <a:pathLst>
                <a:path w="1125415" h="281354">
                  <a:moveTo>
                    <a:pt x="0" y="0"/>
                  </a:moveTo>
                  <a:lnTo>
                    <a:pt x="1125416" y="0"/>
                  </a:lnTo>
                  <a:lnTo>
                    <a:pt x="1125416" y="281354"/>
                  </a:lnTo>
                  <a:lnTo>
                    <a:pt x="0" y="28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59727" y="1664903"/>
              <a:ext cx="0" cy="2767688"/>
            </a:xfrm>
            <a:prstGeom prst="line">
              <a:avLst/>
            </a:prstGeom>
            <a:ln w="38100" cap="rnd">
              <a:solidFill>
                <a:srgbClr val="FF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29869" y="5402993"/>
            <a:ext cx="4132924" cy="1009332"/>
            <a:chOff x="0" y="0"/>
            <a:chExt cx="1570280" cy="265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0280" cy="265832"/>
            </a:xfrm>
            <a:custGeom>
              <a:avLst/>
              <a:gdLst/>
              <a:ahLst/>
              <a:cxnLst/>
              <a:rect l="l" t="t" r="r" b="b"/>
              <a:pathLst>
                <a:path w="1570280" h="265832">
                  <a:moveTo>
                    <a:pt x="0" y="0"/>
                  </a:moveTo>
                  <a:lnTo>
                    <a:pt x="1570280" y="0"/>
                  </a:lnTo>
                  <a:lnTo>
                    <a:pt x="1570280" y="265832"/>
                  </a:lnTo>
                  <a:lnTo>
                    <a:pt x="0" y="265832"/>
                  </a:ln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70280" cy="30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Industry Methane Emissions Contributes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20" y="2776328"/>
            <a:ext cx="3322751" cy="33227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7807" y="6673796"/>
            <a:ext cx="3322751" cy="33227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087793" y="7288735"/>
            <a:ext cx="270822" cy="274700"/>
            <a:chOff x="0" y="0"/>
            <a:chExt cx="80132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1328" cy="812800"/>
            </a:xfrm>
            <a:custGeom>
              <a:avLst/>
              <a:gdLst/>
              <a:ahLst/>
              <a:cxnLst/>
              <a:rect l="l" t="t" r="r" b="b"/>
              <a:pathLst>
                <a:path w="801328" h="812800">
                  <a:moveTo>
                    <a:pt x="400664" y="0"/>
                  </a:moveTo>
                  <a:cubicBezTo>
                    <a:pt x="179383" y="0"/>
                    <a:pt x="0" y="181951"/>
                    <a:pt x="0" y="406400"/>
                  </a:cubicBezTo>
                  <a:cubicBezTo>
                    <a:pt x="0" y="630849"/>
                    <a:pt x="179383" y="812800"/>
                    <a:pt x="400664" y="812800"/>
                  </a:cubicBezTo>
                  <a:cubicBezTo>
                    <a:pt x="621945" y="812800"/>
                    <a:pt x="801328" y="630849"/>
                    <a:pt x="801328" y="406400"/>
                  </a:cubicBezTo>
                  <a:cubicBezTo>
                    <a:pt x="801328" y="181951"/>
                    <a:pt x="621945" y="0"/>
                    <a:pt x="400664" y="0"/>
                  </a:cubicBezTo>
                  <a:close/>
                </a:path>
              </a:pathLst>
            </a:custGeom>
            <a:solidFill>
              <a:srgbClr val="84996F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5125" y="38100"/>
              <a:ext cx="65107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67946" y="7042948"/>
            <a:ext cx="9355259" cy="310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-US" sz="2499" b="1" dirty="0">
                <a:solidFill>
                  <a:srgbClr val="84996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agriculture</a:t>
            </a: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sector contributes the most to methane emissions  – livestock farming.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Methane from </a:t>
            </a:r>
            <a:r>
              <a:rPr lang="en-US" sz="2499" b="1" dirty="0">
                <a:solidFill>
                  <a:srgbClr val="BE9E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waste</a:t>
            </a: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landfills and waste decomposition.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9E975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Fugitive emissions and others</a:t>
            </a:r>
            <a:r>
              <a:rPr lang="en-US" sz="2499" dirty="0">
                <a:solidFill>
                  <a:srgbClr val="9E975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leaks or releases of gases from industrial processes or natural resource extraction.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4057" y="1012315"/>
            <a:ext cx="1522294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the current state of methane emissions in New Zealand?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19080" y="2540046"/>
            <a:ext cx="5425603" cy="40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dirty="0">
                <a:solidFill>
                  <a:srgbClr val="D6D3B5"/>
                </a:solidFill>
                <a:latin typeface="Canva Sans"/>
                <a:ea typeface="Canva Sans"/>
                <a:cs typeface="Canva Sans"/>
                <a:sym typeface="Canva Sans"/>
              </a:rPr>
              <a:t>Kilotons of CO₂ equivalent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0527" y="2320415"/>
            <a:ext cx="2737021" cy="73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 dirty="0">
                <a:solidFill>
                  <a:srgbClr val="D6D3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394, 000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74838" y="3644087"/>
            <a:ext cx="2298876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 dirty="0">
                <a:solidFill>
                  <a:srgbClr val="D6D3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47.5%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50578" y="3849342"/>
            <a:ext cx="2139974" cy="407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dirty="0">
                <a:solidFill>
                  <a:srgbClr val="D6D3B5"/>
                </a:solidFill>
                <a:latin typeface="Canva Sans"/>
                <a:ea typeface="Canva Sans"/>
                <a:cs typeface="Canva Sans"/>
                <a:sym typeface="Canva Sans"/>
              </a:rPr>
              <a:t>of total GHG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11176" y="9087128"/>
            <a:ext cx="2591674" cy="94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latin typeface="Canva Sans Bold"/>
                <a:ea typeface="Canva Sans Bold"/>
                <a:cs typeface="Canva Sans Bold"/>
                <a:sym typeface="Canva Sans Bold"/>
              </a:rPr>
              <a:t>83.4% (Agriculture)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5515" y="7165100"/>
            <a:ext cx="1412292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84996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83.4%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087793" y="8226398"/>
            <a:ext cx="270822" cy="274700"/>
            <a:chOff x="0" y="0"/>
            <a:chExt cx="801328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1328" cy="812800"/>
            </a:xfrm>
            <a:custGeom>
              <a:avLst/>
              <a:gdLst/>
              <a:ahLst/>
              <a:cxnLst/>
              <a:rect l="l" t="t" r="r" b="b"/>
              <a:pathLst>
                <a:path w="801328" h="812800">
                  <a:moveTo>
                    <a:pt x="400664" y="0"/>
                  </a:moveTo>
                  <a:cubicBezTo>
                    <a:pt x="179383" y="0"/>
                    <a:pt x="0" y="181951"/>
                    <a:pt x="0" y="406400"/>
                  </a:cubicBezTo>
                  <a:cubicBezTo>
                    <a:pt x="0" y="630849"/>
                    <a:pt x="179383" y="812800"/>
                    <a:pt x="400664" y="812800"/>
                  </a:cubicBezTo>
                  <a:cubicBezTo>
                    <a:pt x="621945" y="812800"/>
                    <a:pt x="801328" y="630849"/>
                    <a:pt x="801328" y="406400"/>
                  </a:cubicBezTo>
                  <a:cubicBezTo>
                    <a:pt x="801328" y="181951"/>
                    <a:pt x="621945" y="0"/>
                    <a:pt x="400664" y="0"/>
                  </a:cubicBezTo>
                  <a:close/>
                </a:path>
              </a:pathLst>
            </a:custGeom>
            <a:solidFill>
              <a:srgbClr val="CDB383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5125" y="38100"/>
              <a:ext cx="65107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55515" y="8102763"/>
            <a:ext cx="1412292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CDB3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12.8%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087793" y="9187435"/>
            <a:ext cx="270822" cy="274700"/>
            <a:chOff x="0" y="0"/>
            <a:chExt cx="801328" cy="812800"/>
          </a:xfrm>
          <a:solidFill>
            <a:srgbClr val="9E9758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1328" cy="812800"/>
            </a:xfrm>
            <a:custGeom>
              <a:avLst/>
              <a:gdLst/>
              <a:ahLst/>
              <a:cxnLst/>
              <a:rect l="l" t="t" r="r" b="b"/>
              <a:pathLst>
                <a:path w="801328" h="812800">
                  <a:moveTo>
                    <a:pt x="400664" y="0"/>
                  </a:moveTo>
                  <a:cubicBezTo>
                    <a:pt x="179383" y="0"/>
                    <a:pt x="0" y="181951"/>
                    <a:pt x="0" y="406400"/>
                  </a:cubicBezTo>
                  <a:cubicBezTo>
                    <a:pt x="0" y="630849"/>
                    <a:pt x="179383" y="812800"/>
                    <a:pt x="400664" y="812800"/>
                  </a:cubicBezTo>
                  <a:cubicBezTo>
                    <a:pt x="621945" y="812800"/>
                    <a:pt x="801328" y="630849"/>
                    <a:pt x="801328" y="406400"/>
                  </a:cubicBezTo>
                  <a:cubicBezTo>
                    <a:pt x="801328" y="181951"/>
                    <a:pt x="621945" y="0"/>
                    <a:pt x="400664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NZ">
                <a:solidFill>
                  <a:srgbClr val="9E9758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5125" y="38100"/>
              <a:ext cx="651079" cy="6985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solidFill>
                  <a:srgbClr val="9E9758"/>
                </a:solidFill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455515" y="9063800"/>
            <a:ext cx="1412292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9E975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2.8%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10517" y="4409372"/>
            <a:ext cx="1611992" cy="43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 b="1" dirty="0">
                <a:solidFill>
                  <a:srgbClr val="D6D3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44843" y="4887016"/>
            <a:ext cx="1743341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 dirty="0">
                <a:solidFill>
                  <a:srgbClr val="D6D3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10.5%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956988" y="5154738"/>
            <a:ext cx="3628546" cy="1273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18" dirty="0">
                <a:solidFill>
                  <a:srgbClr val="D6D3B5"/>
                </a:solidFill>
                <a:latin typeface="Canva Sans"/>
                <a:ea typeface="Canva Sans"/>
                <a:cs typeface="Canva Sans"/>
                <a:sym typeface="Canva Sans"/>
              </a:rPr>
              <a:t>of total GHG </a:t>
            </a:r>
          </a:p>
          <a:p>
            <a:pPr algn="ctr">
              <a:lnSpc>
                <a:spcPts val="3385"/>
              </a:lnSpc>
            </a:pPr>
            <a:r>
              <a:rPr lang="en-US" sz="2418" dirty="0">
                <a:solidFill>
                  <a:srgbClr val="D6D3B5"/>
                </a:solidFill>
                <a:latin typeface="Canva Sans"/>
                <a:ea typeface="Canva Sans"/>
                <a:cs typeface="Canva Sans"/>
                <a:sym typeface="Canva Sans"/>
              </a:rPr>
              <a:t>(average for all countries）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5907953" y="3144029"/>
            <a:ext cx="7965198" cy="14288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35" name="Group 35"/>
          <p:cNvGrpSpPr/>
          <p:nvPr/>
        </p:nvGrpSpPr>
        <p:grpSpPr>
          <a:xfrm>
            <a:off x="1254057" y="3285744"/>
            <a:ext cx="230678" cy="23067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402E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03809" y="3661416"/>
            <a:ext cx="47718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03809" y="3238119"/>
            <a:ext cx="47718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03809" y="4118329"/>
            <a:ext cx="47718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N₂O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01886" y="4505849"/>
            <a:ext cx="67419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Other gases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254057" y="3711119"/>
            <a:ext cx="230678" cy="23067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0DE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54057" y="4132296"/>
            <a:ext cx="230678" cy="23067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B383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54057" y="4553474"/>
            <a:ext cx="230678" cy="23067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996F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435996" y="5420955"/>
            <a:ext cx="6812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42.4%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982951" y="5545958"/>
            <a:ext cx="6812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47.5%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214591" y="2867804"/>
            <a:ext cx="58388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8.6%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869152" y="2712412"/>
            <a:ext cx="58388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1.5%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55431"/>
            <a:ext cx="18288000" cy="8809987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TextBox 3"/>
          <p:cNvSpPr txBox="1"/>
          <p:nvPr/>
        </p:nvSpPr>
        <p:spPr>
          <a:xfrm>
            <a:off x="1028700" y="1114425"/>
            <a:ext cx="1660701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the trend of environmental expenditure in NZ and has it been effective in controlling emissions?</a:t>
            </a:r>
          </a:p>
        </p:txBody>
      </p:sp>
      <p:sp>
        <p:nvSpPr>
          <p:cNvPr id="4" name="Freeform 4"/>
          <p:cNvSpPr/>
          <p:nvPr/>
        </p:nvSpPr>
        <p:spPr>
          <a:xfrm>
            <a:off x="2838455" y="2417435"/>
            <a:ext cx="10704493" cy="5900852"/>
          </a:xfrm>
          <a:custGeom>
            <a:avLst/>
            <a:gdLst/>
            <a:ahLst/>
            <a:cxnLst/>
            <a:rect l="l" t="t" r="r" b="b"/>
            <a:pathLst>
              <a:path w="10704493" h="5900852">
                <a:moveTo>
                  <a:pt x="0" y="0"/>
                </a:moveTo>
                <a:lnTo>
                  <a:pt x="10704493" y="0"/>
                </a:lnTo>
                <a:lnTo>
                  <a:pt x="10704493" y="5900852"/>
                </a:lnTo>
                <a:lnTo>
                  <a:pt x="0" y="590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5" name="Group 5"/>
          <p:cNvGrpSpPr/>
          <p:nvPr/>
        </p:nvGrpSpPr>
        <p:grpSpPr>
          <a:xfrm>
            <a:off x="15041316" y="4696653"/>
            <a:ext cx="230678" cy="2306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D3B5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19254" y="8744711"/>
            <a:ext cx="1235501" cy="3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</a:pPr>
            <a:r>
              <a:rPr lang="en-US" sz="2100" b="1" spc="63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3587" y="8431886"/>
            <a:ext cx="831419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85766" y="8431886"/>
            <a:ext cx="683242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54223" y="8431886"/>
            <a:ext cx="559990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09627" y="8431886"/>
            <a:ext cx="762993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7501" y="8431886"/>
            <a:ext cx="770243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3497" y="8431886"/>
            <a:ext cx="783845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9950" y="8431886"/>
            <a:ext cx="799244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1801" y="8431886"/>
            <a:ext cx="799244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33653" y="8431886"/>
            <a:ext cx="762993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0865" y="8431886"/>
            <a:ext cx="831419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67827" y="8431886"/>
            <a:ext cx="788310" cy="2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42">
                <a:solidFill>
                  <a:srgbClr val="406246"/>
                </a:solidFill>
                <a:latin typeface="Montserrat"/>
                <a:ea typeface="Montserrat"/>
                <a:cs typeface="Montserrat"/>
                <a:sym typeface="Montserrat"/>
              </a:rPr>
              <a:t>2011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12376" y="8041002"/>
            <a:ext cx="55494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0.0 %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12376" y="7042864"/>
            <a:ext cx="58301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0.2 %</a:t>
            </a:r>
          </a:p>
        </p:txBody>
      </p:sp>
      <p:sp>
        <p:nvSpPr>
          <p:cNvPr id="22" name="TextBox 22"/>
          <p:cNvSpPr txBox="1"/>
          <p:nvPr/>
        </p:nvSpPr>
        <p:spPr>
          <a:xfrm rot="60000">
            <a:off x="2000813" y="5888051"/>
            <a:ext cx="55101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0.4 %</a:t>
            </a:r>
          </a:p>
        </p:txBody>
      </p:sp>
      <p:sp>
        <p:nvSpPr>
          <p:cNvPr id="23" name="TextBox 23"/>
          <p:cNvSpPr txBox="1"/>
          <p:nvPr/>
        </p:nvSpPr>
        <p:spPr>
          <a:xfrm rot="60000">
            <a:off x="2014763" y="4843273"/>
            <a:ext cx="55101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0.6 %</a:t>
            </a:r>
          </a:p>
        </p:txBody>
      </p:sp>
      <p:sp>
        <p:nvSpPr>
          <p:cNvPr id="24" name="TextBox 24"/>
          <p:cNvSpPr txBox="1"/>
          <p:nvPr/>
        </p:nvSpPr>
        <p:spPr>
          <a:xfrm rot="60000">
            <a:off x="2028715" y="3830140"/>
            <a:ext cx="52311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0.8 %</a:t>
            </a:r>
          </a:p>
        </p:txBody>
      </p:sp>
      <p:sp>
        <p:nvSpPr>
          <p:cNvPr id="25" name="TextBox 25"/>
          <p:cNvSpPr txBox="1"/>
          <p:nvPr/>
        </p:nvSpPr>
        <p:spPr>
          <a:xfrm rot="60000">
            <a:off x="2014765" y="2759795"/>
            <a:ext cx="52311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1.0 %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03647" y="8037699"/>
            <a:ext cx="70308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81,500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03647" y="7157694"/>
            <a:ext cx="98200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82,000</a:t>
            </a:r>
          </a:p>
        </p:txBody>
      </p:sp>
      <p:sp>
        <p:nvSpPr>
          <p:cNvPr id="28" name="TextBox 28"/>
          <p:cNvSpPr txBox="1"/>
          <p:nvPr/>
        </p:nvSpPr>
        <p:spPr>
          <a:xfrm rot="60000">
            <a:off x="13705984" y="6007671"/>
            <a:ext cx="121428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82,500</a:t>
            </a:r>
          </a:p>
        </p:txBody>
      </p:sp>
      <p:sp>
        <p:nvSpPr>
          <p:cNvPr id="29" name="TextBox 29"/>
          <p:cNvSpPr txBox="1"/>
          <p:nvPr/>
        </p:nvSpPr>
        <p:spPr>
          <a:xfrm rot="60000">
            <a:off x="13711833" y="4962893"/>
            <a:ext cx="97814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 dirty="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83,000</a:t>
            </a:r>
          </a:p>
        </p:txBody>
      </p:sp>
      <p:sp>
        <p:nvSpPr>
          <p:cNvPr id="30" name="TextBox 30"/>
          <p:cNvSpPr txBox="1"/>
          <p:nvPr/>
        </p:nvSpPr>
        <p:spPr>
          <a:xfrm rot="60000">
            <a:off x="13706002" y="3826169"/>
            <a:ext cx="97814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83,500</a:t>
            </a:r>
          </a:p>
        </p:txBody>
      </p:sp>
      <p:sp>
        <p:nvSpPr>
          <p:cNvPr id="31" name="TextBox 31"/>
          <p:cNvSpPr txBox="1"/>
          <p:nvPr/>
        </p:nvSpPr>
        <p:spPr>
          <a:xfrm rot="60000">
            <a:off x="13706002" y="2755824"/>
            <a:ext cx="97814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84,000</a:t>
            </a:r>
          </a:p>
        </p:txBody>
      </p:sp>
      <p:sp>
        <p:nvSpPr>
          <p:cNvPr id="32" name="TextBox 32"/>
          <p:cNvSpPr txBox="1"/>
          <p:nvPr/>
        </p:nvSpPr>
        <p:spPr>
          <a:xfrm rot="-5400000">
            <a:off x="-1522748" y="5249004"/>
            <a:ext cx="593936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0"/>
              </a:lnSpc>
            </a:pPr>
            <a:r>
              <a:rPr lang="en-US" sz="1500" spc="64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Expenditure(Percentage of GDP)</a:t>
            </a:r>
          </a:p>
        </p:txBody>
      </p:sp>
      <p:sp>
        <p:nvSpPr>
          <p:cNvPr id="33" name="TextBox 33"/>
          <p:cNvSpPr txBox="1"/>
          <p:nvPr/>
        </p:nvSpPr>
        <p:spPr>
          <a:xfrm rot="5400000">
            <a:off x="11714446" y="5249004"/>
            <a:ext cx="593936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0"/>
              </a:lnSpc>
            </a:pPr>
            <a:r>
              <a:rPr lang="en-US" sz="1500" spc="64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Total GHG Emissions (in tonnes)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31273" y="4649028"/>
            <a:ext cx="268385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Environmental expenditure (Percent of GDP)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431273" y="5275691"/>
            <a:ext cx="268385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D6D3B5"/>
                </a:solidFill>
                <a:latin typeface="Montserrat"/>
                <a:ea typeface="Montserrat"/>
                <a:cs typeface="Montserrat"/>
                <a:sym typeface="Montserrat"/>
              </a:rPr>
              <a:t>Total GHG Emissions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5043962" y="5316876"/>
            <a:ext cx="230678" cy="23067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19200" y="9296400"/>
            <a:ext cx="3246240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Decline in expenditure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2359" y="9334500"/>
            <a:ext cx="4300995" cy="26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Expenditure level at 0.9%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77459" y="9293482"/>
            <a:ext cx="3006380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Sharp dip in emissions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56006" y="9675412"/>
            <a:ext cx="1463278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2014 - 2017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39058" y="9709150"/>
            <a:ext cx="1463278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 2017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27937" y="9668132"/>
            <a:ext cx="1463278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2020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12582184" y="9249705"/>
            <a:ext cx="0" cy="605624"/>
          </a:xfrm>
          <a:prstGeom prst="line">
            <a:avLst/>
          </a:prstGeom>
          <a:ln w="38100" cap="flat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6" name="AutoShape 46"/>
          <p:cNvSpPr/>
          <p:nvPr/>
        </p:nvSpPr>
        <p:spPr>
          <a:xfrm flipH="1" flipV="1">
            <a:off x="4722359" y="9325776"/>
            <a:ext cx="0" cy="605624"/>
          </a:xfrm>
          <a:prstGeom prst="line">
            <a:avLst/>
          </a:prstGeom>
          <a:ln w="38100" cap="flat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7" name="AutoShape 47"/>
          <p:cNvSpPr/>
          <p:nvPr/>
        </p:nvSpPr>
        <p:spPr>
          <a:xfrm flipH="1" flipV="1">
            <a:off x="8985254" y="9258300"/>
            <a:ext cx="0" cy="605624"/>
          </a:xfrm>
          <a:prstGeom prst="line">
            <a:avLst/>
          </a:prstGeom>
          <a:ln w="38100" cap="flat">
            <a:solidFill>
              <a:srgbClr val="4062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8" name="TextBox 48"/>
          <p:cNvSpPr txBox="1"/>
          <p:nvPr/>
        </p:nvSpPr>
        <p:spPr>
          <a:xfrm>
            <a:off x="9403633" y="9293482"/>
            <a:ext cx="2779222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Peak emission levels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52080" y="9668132"/>
            <a:ext cx="1463278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2019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-1"/>
            <a:ext cx="18288001" cy="3840541"/>
          </a:xfrm>
          <a:prstGeom prst="rect">
            <a:avLst/>
          </a:prstGeom>
          <a:solidFill>
            <a:srgbClr val="406246"/>
          </a:solidFill>
        </p:spPr>
        <p:txBody>
          <a:bodyPr/>
          <a:lstStyle/>
          <a:p>
            <a:endParaRPr lang="en-NZ"/>
          </a:p>
        </p:txBody>
      </p:sp>
      <p:sp>
        <p:nvSpPr>
          <p:cNvPr id="3" name="AutoShape 3"/>
          <p:cNvSpPr/>
          <p:nvPr/>
        </p:nvSpPr>
        <p:spPr>
          <a:xfrm flipH="1">
            <a:off x="4977000" y="1028700"/>
            <a:ext cx="14288" cy="2145076"/>
          </a:xfrm>
          <a:prstGeom prst="line">
            <a:avLst/>
          </a:prstGeom>
          <a:ln w="28575" cap="rnd">
            <a:solidFill>
              <a:srgbClr val="FF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1028700" y="1114425"/>
            <a:ext cx="39483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11562" y="885825"/>
            <a:ext cx="11975595" cy="223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8" lvl="1" indent="-269879" algn="l">
              <a:lnSpc>
                <a:spcPts val="45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dataset does not include information on policies implemented by New Zealand to address GHG emissions.</a:t>
            </a:r>
          </a:p>
          <a:p>
            <a:pPr marL="539758" lvl="1" indent="-269879" algn="l">
              <a:lnSpc>
                <a:spcPts val="45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lacks insights into the effectiveness of these policies in reducing emissions.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565642" y="4095933"/>
            <a:ext cx="8921515" cy="5980182"/>
            <a:chOff x="0" y="0"/>
            <a:chExt cx="11895353" cy="7973576"/>
          </a:xfrm>
        </p:grpSpPr>
        <p:sp>
          <p:nvSpPr>
            <p:cNvPr id="7" name="TextBox 7"/>
            <p:cNvSpPr txBox="1"/>
            <p:nvPr/>
          </p:nvSpPr>
          <p:spPr>
            <a:xfrm>
              <a:off x="5935476" y="7531368"/>
              <a:ext cx="1485896" cy="44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2"/>
                </a:lnSpc>
              </a:pPr>
              <a:r>
                <a:rPr lang="en-US" sz="1894" b="1" spc="56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YEAR 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708470" y="301068"/>
              <a:ext cx="11186883" cy="6817694"/>
            </a:xfrm>
            <a:custGeom>
              <a:avLst/>
              <a:gdLst/>
              <a:ahLst/>
              <a:cxnLst/>
              <a:rect l="l" t="t" r="r" b="b"/>
              <a:pathLst>
                <a:path w="11186883" h="6817694">
                  <a:moveTo>
                    <a:pt x="0" y="0"/>
                  </a:moveTo>
                  <a:lnTo>
                    <a:pt x="11186883" y="0"/>
                  </a:lnTo>
                  <a:lnTo>
                    <a:pt x="11186883" y="6817694"/>
                  </a:lnTo>
                  <a:lnTo>
                    <a:pt x="0" y="681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00922" y="7052848"/>
              <a:ext cx="999920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845810" y="7052848"/>
              <a:ext cx="917626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62216" y="7067515"/>
              <a:ext cx="961224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2019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087853" y="7071137"/>
              <a:ext cx="961224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713491" y="7052848"/>
              <a:ext cx="917626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40811" y="7071137"/>
              <a:ext cx="999920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96969" y="7071137"/>
              <a:ext cx="948074" cy="33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481">
                  <a:solidFill>
                    <a:srgbClr val="40624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96969" y="5284367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66734" y="3980640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39424" y="5284367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45810" y="5284367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420482" y="2675194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043457" y="-47625"/>
              <a:ext cx="948074" cy="33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64"/>
                </a:lnSpc>
                <a:spcBef>
                  <a:spcPct val="0"/>
                </a:spcBef>
              </a:pPr>
              <a:r>
                <a:rPr lang="en-US" sz="1443" b="1" u="none" strike="noStrik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814535" y="-47625"/>
              <a:ext cx="948074" cy="329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443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5400000">
              <a:off x="-1622457" y="3062463"/>
              <a:ext cx="3572654" cy="442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2"/>
                </a:lnSpc>
              </a:pPr>
              <a:r>
                <a:rPr lang="en-US" sz="1894" b="1" spc="12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Number of Policies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4799891"/>
            <a:ext cx="7358596" cy="371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b="1">
                <a:solidFill>
                  <a:srgbClr val="4062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policies have been implemented to address greenhouse gas emissions, and how effective have they been?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1129</Words>
  <Application>Microsoft Office PowerPoint</Application>
  <PresentationFormat>Custom</PresentationFormat>
  <Paragraphs>263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Montserrat Ultra-Bold</vt:lpstr>
      <vt:lpstr>Canva Sans</vt:lpstr>
      <vt:lpstr>Canva Sans Bold</vt:lpstr>
      <vt:lpstr>Arial</vt:lpstr>
      <vt:lpstr>Calibri</vt:lpstr>
      <vt:lpstr>Montserrat</vt:lpstr>
      <vt:lpstr>Montserrat 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701 PPT</dc:title>
  <dc:creator>Sejal Bhan</dc:creator>
  <cp:lastModifiedBy>Sejal Bhan</cp:lastModifiedBy>
  <cp:revision>35</cp:revision>
  <dcterms:created xsi:type="dcterms:W3CDTF">2006-08-16T00:00:00Z</dcterms:created>
  <dcterms:modified xsi:type="dcterms:W3CDTF">2024-11-26T09:29:23Z</dcterms:modified>
  <dc:identifier>DAGXYOk_1-A</dc:identifier>
</cp:coreProperties>
</file>